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  <p:sldMasterId id="2147483664" r:id="rId3"/>
    <p:sldMasterId id="2147483676" r:id="rId4"/>
    <p:sldMasterId id="2147483689" r:id="rId5"/>
  </p:sldMasterIdLst>
  <p:notesMasterIdLst>
    <p:notesMasterId r:id="rId20"/>
  </p:notesMasterIdLst>
  <p:handoutMasterIdLst>
    <p:handoutMasterId r:id="rId21"/>
  </p:handoutMasterIdLst>
  <p:sldIdLst>
    <p:sldId id="493" r:id="rId6"/>
    <p:sldId id="487" r:id="rId7"/>
    <p:sldId id="514" r:id="rId8"/>
    <p:sldId id="518" r:id="rId9"/>
    <p:sldId id="519" r:id="rId10"/>
    <p:sldId id="515" r:id="rId11"/>
    <p:sldId id="526" r:id="rId12"/>
    <p:sldId id="521" r:id="rId13"/>
    <p:sldId id="522" r:id="rId14"/>
    <p:sldId id="523" r:id="rId15"/>
    <p:sldId id="524" r:id="rId16"/>
    <p:sldId id="517" r:id="rId17"/>
    <p:sldId id="527" r:id="rId18"/>
    <p:sldId id="505" r:id="rId19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B531"/>
    <a:srgbClr val="69C53D"/>
    <a:srgbClr val="B1F2FF"/>
    <a:srgbClr val="FFFFFF"/>
    <a:srgbClr val="D9D9D9"/>
    <a:srgbClr val="BFBFBF"/>
    <a:srgbClr val="33CC33"/>
    <a:srgbClr val="91CD54"/>
    <a:srgbClr val="3DB56D"/>
    <a:srgbClr val="03B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4374" autoAdjust="0"/>
  </p:normalViewPr>
  <p:slideViewPr>
    <p:cSldViewPr snapToGrid="0">
      <p:cViewPr varScale="1">
        <p:scale>
          <a:sx n="97" d="100"/>
          <a:sy n="97" d="100"/>
        </p:scale>
        <p:origin x="588" y="84"/>
      </p:cViewPr>
      <p:guideLst>
        <p:guide orient="horz" pos="17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A4B0B-AACD-427E-97B4-10B8A955D2A1}" type="doc">
      <dgm:prSet loTypeId="urn:microsoft.com/office/officeart/2009/3/layout/FramedTextPicture" loCatId="pictur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0269A6F-CE27-40A2-AF18-1F3E954BC5E5}">
      <dgm:prSet phldrT="[文本]" custT="1"/>
      <dgm:spPr/>
      <dgm:t>
        <a:bodyPr/>
        <a:lstStyle/>
        <a:p>
          <a:pPr algn="l"/>
          <a:r>
            <a: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(1)</a:t>
          </a:r>
          <a:r>
            <a: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开发终端属性查询接口；</a:t>
          </a:r>
          <a:endParaRPr lang="en-US" altLang="zh-CN" sz="1400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  <a:p>
          <a:pPr algn="l"/>
          <a:r>
            <a: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(2)</a:t>
          </a:r>
          <a:r>
            <a: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熟悉了开发流程和代码编写规范；</a:t>
          </a:r>
          <a:endParaRPr lang="en-US" altLang="zh-CN" sz="1400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  <a:p>
          <a:pPr algn="l"/>
          <a:r>
            <a: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(3)</a:t>
          </a:r>
          <a:r>
            <a: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输出总结文档；</a:t>
          </a:r>
        </a:p>
      </dgm:t>
    </dgm:pt>
    <dgm:pt modelId="{50E7F9CB-9249-4ABB-B556-7684649DC5E9}" type="parTrans" cxnId="{64F2297A-25CE-4BF3-B5A5-82310CA05322}">
      <dgm:prSet/>
      <dgm:spPr/>
      <dgm:t>
        <a:bodyPr/>
        <a:lstStyle/>
        <a:p>
          <a:endParaRPr lang="zh-CN" altLang="en-US"/>
        </a:p>
      </dgm:t>
    </dgm:pt>
    <dgm:pt modelId="{BCA1B61C-29BB-4E6E-8FDC-8B3B5CE54B20}" type="sibTrans" cxnId="{64F2297A-25CE-4BF3-B5A5-82310CA05322}">
      <dgm:prSet/>
      <dgm:spPr/>
      <dgm:t>
        <a:bodyPr/>
        <a:lstStyle/>
        <a:p>
          <a:endParaRPr lang="zh-CN" altLang="en-US"/>
        </a:p>
      </dgm:t>
    </dgm:pt>
    <dgm:pt modelId="{2087CB7B-6AA7-47EA-9FAB-0B2955D2CF21}" type="pres">
      <dgm:prSet presAssocID="{74AA4B0B-AACD-427E-97B4-10B8A955D2A1}" presName="Name0" presStyleCnt="0">
        <dgm:presLayoutVars>
          <dgm:chMax/>
          <dgm:chPref/>
          <dgm:dir/>
        </dgm:presLayoutVars>
      </dgm:prSet>
      <dgm:spPr/>
    </dgm:pt>
    <dgm:pt modelId="{D4E47082-D96B-452B-A43E-FF227E996A5E}" type="pres">
      <dgm:prSet presAssocID="{F0269A6F-CE27-40A2-AF18-1F3E954BC5E5}" presName="composite" presStyleCnt="0">
        <dgm:presLayoutVars>
          <dgm:chMax/>
          <dgm:chPref/>
        </dgm:presLayoutVars>
      </dgm:prSet>
      <dgm:spPr/>
    </dgm:pt>
    <dgm:pt modelId="{70C90571-42F6-4D53-9A4B-9A9C5139950B}" type="pres">
      <dgm:prSet presAssocID="{F0269A6F-CE27-40A2-AF18-1F3E954BC5E5}" presName="Image" presStyleLbl="bgImgPlace1" presStyleIdx="0" presStyleCnt="1" custLinFactNeighborX="-2616" custLinFactNeighborY="3529"/>
      <dgm:spPr/>
    </dgm:pt>
    <dgm:pt modelId="{57F33008-422D-4671-9942-07E7FE90C246}" type="pres">
      <dgm:prSet presAssocID="{F0269A6F-CE27-40A2-AF18-1F3E954BC5E5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CA1AB60C-A2E7-4FE0-B470-5B96E7E455FC}" type="pres">
      <dgm:prSet presAssocID="{F0269A6F-CE27-40A2-AF18-1F3E954BC5E5}" presName="tlFrame" presStyleLbl="node1" presStyleIdx="0" presStyleCnt="4"/>
      <dgm:spPr/>
    </dgm:pt>
    <dgm:pt modelId="{3826E828-4E40-4629-B559-B21DD33E1FC9}" type="pres">
      <dgm:prSet presAssocID="{F0269A6F-CE27-40A2-AF18-1F3E954BC5E5}" presName="trFrame" presStyleLbl="node1" presStyleIdx="1" presStyleCnt="4"/>
      <dgm:spPr/>
    </dgm:pt>
    <dgm:pt modelId="{543DA820-3511-47C9-A1F3-6B5CEAAEA4F0}" type="pres">
      <dgm:prSet presAssocID="{F0269A6F-CE27-40A2-AF18-1F3E954BC5E5}" presName="blFrame" presStyleLbl="node1" presStyleIdx="2" presStyleCnt="4"/>
      <dgm:spPr/>
    </dgm:pt>
    <dgm:pt modelId="{AE65637A-E5D1-4E6D-B52F-061E66959EBB}" type="pres">
      <dgm:prSet presAssocID="{F0269A6F-CE27-40A2-AF18-1F3E954BC5E5}" presName="brFrame" presStyleLbl="node1" presStyleIdx="3" presStyleCnt="4"/>
      <dgm:spPr/>
    </dgm:pt>
  </dgm:ptLst>
  <dgm:cxnLst>
    <dgm:cxn modelId="{47768879-7E92-44A9-8781-48C65C677FD8}" type="presOf" srcId="{F0269A6F-CE27-40A2-AF18-1F3E954BC5E5}" destId="{57F33008-422D-4671-9942-07E7FE90C246}" srcOrd="0" destOrd="0" presId="urn:microsoft.com/office/officeart/2009/3/layout/FramedTextPicture"/>
    <dgm:cxn modelId="{64F2297A-25CE-4BF3-B5A5-82310CA05322}" srcId="{74AA4B0B-AACD-427E-97B4-10B8A955D2A1}" destId="{F0269A6F-CE27-40A2-AF18-1F3E954BC5E5}" srcOrd="0" destOrd="0" parTransId="{50E7F9CB-9249-4ABB-B556-7684649DC5E9}" sibTransId="{BCA1B61C-29BB-4E6E-8FDC-8B3B5CE54B20}"/>
    <dgm:cxn modelId="{7B5D38F6-4697-402F-85E1-01DE06E25221}" type="presOf" srcId="{74AA4B0B-AACD-427E-97B4-10B8A955D2A1}" destId="{2087CB7B-6AA7-47EA-9FAB-0B2955D2CF21}" srcOrd="0" destOrd="0" presId="urn:microsoft.com/office/officeart/2009/3/layout/FramedTextPicture"/>
    <dgm:cxn modelId="{F584B0F5-3F04-4FEA-B36E-5B0962173472}" type="presParOf" srcId="{2087CB7B-6AA7-47EA-9FAB-0B2955D2CF21}" destId="{D4E47082-D96B-452B-A43E-FF227E996A5E}" srcOrd="0" destOrd="0" presId="urn:microsoft.com/office/officeart/2009/3/layout/FramedTextPicture"/>
    <dgm:cxn modelId="{0CC096A3-891A-4C45-852A-F4F3381342AB}" type="presParOf" srcId="{D4E47082-D96B-452B-A43E-FF227E996A5E}" destId="{70C90571-42F6-4D53-9A4B-9A9C5139950B}" srcOrd="0" destOrd="0" presId="urn:microsoft.com/office/officeart/2009/3/layout/FramedTextPicture"/>
    <dgm:cxn modelId="{3D7DB8F7-33DF-4BC5-924F-8DF67AE495DB}" type="presParOf" srcId="{D4E47082-D96B-452B-A43E-FF227E996A5E}" destId="{57F33008-422D-4671-9942-07E7FE90C246}" srcOrd="1" destOrd="0" presId="urn:microsoft.com/office/officeart/2009/3/layout/FramedTextPicture"/>
    <dgm:cxn modelId="{5023CD7E-F56B-42C5-BDE0-BF374EDEFAE1}" type="presParOf" srcId="{D4E47082-D96B-452B-A43E-FF227E996A5E}" destId="{CA1AB60C-A2E7-4FE0-B470-5B96E7E455FC}" srcOrd="2" destOrd="0" presId="urn:microsoft.com/office/officeart/2009/3/layout/FramedTextPicture"/>
    <dgm:cxn modelId="{F99B2F13-DDB2-49C5-8E55-DC337EC80C36}" type="presParOf" srcId="{D4E47082-D96B-452B-A43E-FF227E996A5E}" destId="{3826E828-4E40-4629-B559-B21DD33E1FC9}" srcOrd="3" destOrd="0" presId="urn:microsoft.com/office/officeart/2009/3/layout/FramedTextPicture"/>
    <dgm:cxn modelId="{2E6EB2A2-DEAD-49DA-B4E7-A0F06F9D98E4}" type="presParOf" srcId="{D4E47082-D96B-452B-A43E-FF227E996A5E}" destId="{543DA820-3511-47C9-A1F3-6B5CEAAEA4F0}" srcOrd="4" destOrd="0" presId="urn:microsoft.com/office/officeart/2009/3/layout/FramedTextPicture"/>
    <dgm:cxn modelId="{4F6D30B4-8C11-42FA-AC47-1ADCC0523290}" type="presParOf" srcId="{D4E47082-D96B-452B-A43E-FF227E996A5E}" destId="{AE65637A-E5D1-4E6D-B52F-061E66959EBB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90571-42F6-4D53-9A4B-9A9C5139950B}">
      <dsp:nvSpPr>
        <dsp:cNvPr id="0" name=""/>
        <dsp:cNvSpPr/>
      </dsp:nvSpPr>
      <dsp:spPr>
        <a:xfrm>
          <a:off x="0" y="32473"/>
          <a:ext cx="1332975" cy="888646"/>
        </a:xfrm>
        <a:prstGeom prst="rect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7F33008-422D-4671-9942-07E7FE90C246}">
      <dsp:nvSpPr>
        <dsp:cNvPr id="0" name=""/>
        <dsp:cNvSpPr/>
      </dsp:nvSpPr>
      <dsp:spPr>
        <a:xfrm>
          <a:off x="1403507" y="945328"/>
          <a:ext cx="1888497" cy="1166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(1)</a:t>
          </a:r>
          <a:r>
            <a:rPr lang="zh-CN" altLang="en-US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开发终端属性查询接口；</a:t>
          </a:r>
          <a:endParaRPr lang="en-US" altLang="zh-CN" sz="1400" kern="1200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(2)</a:t>
          </a:r>
          <a:r>
            <a:rPr lang="zh-CN" altLang="en-US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熟悉了开发流程和代码编写规范；</a:t>
          </a:r>
          <a:endParaRPr lang="en-US" altLang="zh-CN" sz="1400" kern="1200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(3)</a:t>
          </a:r>
          <a:r>
            <a:rPr lang="zh-CN" altLang="en-US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输出总结文档；</a:t>
          </a:r>
        </a:p>
      </dsp:txBody>
      <dsp:txXfrm>
        <a:off x="1403507" y="945328"/>
        <a:ext cx="1888497" cy="1166491"/>
      </dsp:txXfrm>
    </dsp:sp>
    <dsp:sp modelId="{CA1AB60C-A2E7-4FE0-B470-5B96E7E455FC}">
      <dsp:nvSpPr>
        <dsp:cNvPr id="0" name=""/>
        <dsp:cNvSpPr/>
      </dsp:nvSpPr>
      <dsp:spPr>
        <a:xfrm>
          <a:off x="1236885" y="778849"/>
          <a:ext cx="453543" cy="453660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26E828-4E40-4629-B559-B21DD33E1FC9}">
      <dsp:nvSpPr>
        <dsp:cNvPr id="0" name=""/>
        <dsp:cNvSpPr/>
      </dsp:nvSpPr>
      <dsp:spPr>
        <a:xfrm rot="5400000">
          <a:off x="3018160" y="778908"/>
          <a:ext cx="453660" cy="453543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3DA820-3511-47C9-A1F3-6B5CEAAEA4F0}">
      <dsp:nvSpPr>
        <dsp:cNvPr id="0" name=""/>
        <dsp:cNvSpPr/>
      </dsp:nvSpPr>
      <dsp:spPr>
        <a:xfrm rot="16200000">
          <a:off x="1236826" y="1824924"/>
          <a:ext cx="453660" cy="453543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65637A-E5D1-4E6D-B52F-061E66959EBB}">
      <dsp:nvSpPr>
        <dsp:cNvPr id="0" name=""/>
        <dsp:cNvSpPr/>
      </dsp:nvSpPr>
      <dsp:spPr>
        <a:xfrm rot="10800000">
          <a:off x="3018218" y="1824866"/>
          <a:ext cx="453543" cy="453660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18" Type="http://schemas.openxmlformats.org/officeDocument/2006/relationships/image" Target="../media/image3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14.emf"/><Relationship Id="rId16" Type="http://schemas.openxmlformats.org/officeDocument/2006/relationships/image" Target="../media/image28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19" Type="http://schemas.openxmlformats.org/officeDocument/2006/relationships/image" Target="../media/image31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326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4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7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21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05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A8FE2-6D4D-4894-9DE2-71F1043EE0D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7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0EC4F53-B226-4309-8958-927EDFE520AE}" type="slidenum">
              <a:rPr lang="zh-CN" altLang="en-US" smtClean="0">
                <a:latin typeface="Calibri" panose="020F0502020204030204" pitchFamily="34" charset="0"/>
              </a:rPr>
              <a:pPr/>
              <a:t>12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6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0EC4F53-B226-4309-8958-927EDFE520AE}" type="slidenum">
              <a:rPr lang="zh-CN" altLang="en-US" smtClean="0">
                <a:latin typeface="Calibri" panose="020F0502020204030204" pitchFamily="34" charset="0"/>
              </a:rPr>
              <a:pPr/>
              <a:t>13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31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458"/>
            <a:ext cx="78867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02920" y="12509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537210" y="10265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02920" y="12509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537210" y="10265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502920" y="12509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537210" y="10265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502920" y="12509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</p:nvPr>
        </p:nvSpPr>
        <p:spPr>
          <a:xfrm>
            <a:off x="537210" y="10265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251460" y="13906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37210" y="10265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72A8F01-3667-4050-8443-2B37439C1501}" type="datetimeFigureOut">
              <a:rPr lang="zh-CN" altLang="en-US" smtClean="0"/>
              <a:pPr/>
              <a:t>2020/1/6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3B8CDF-464F-4B54-847C-5EA37ED9C0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63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458"/>
            <a:ext cx="78867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1093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9135"/>
            <a:ext cx="3868340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1093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135"/>
            <a:ext cx="3887391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458"/>
            <a:ext cx="7886700" cy="32640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2556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458"/>
            <a:ext cx="78867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31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4565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6590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5992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166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3419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8854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588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92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458"/>
            <a:ext cx="78867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43510" y="4791710"/>
            <a:ext cx="11671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>
                <a:solidFill>
                  <a:schemeClr val="tx1"/>
                </a:solidFill>
                <a:latin typeface="Arial" panose="020B0604020202020204" pitchFamily="34" charset="0"/>
              </a:rPr>
              <a:t>www.neoway.com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7183755" y="4813300"/>
            <a:ext cx="17767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>
                <a:solidFill>
                  <a:schemeClr val="tx1"/>
                </a:solidFill>
                <a:latin typeface="Arial" panose="020B0604020202020204" pitchFamily="34" charset="0"/>
              </a:rPr>
              <a:t>Neoway Technology Co., Ltd.</a:t>
            </a:r>
          </a:p>
        </p:txBody>
      </p:sp>
      <p:pic>
        <p:nvPicPr>
          <p:cNvPr id="4" name="图片 3" descr="有方logo(国外）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14285" y="243205"/>
            <a:ext cx="1199515" cy="239395"/>
          </a:xfrm>
          <a:prstGeom prst="rect">
            <a:avLst/>
          </a:prstGeom>
        </p:spPr>
      </p:pic>
      <p:pic>
        <p:nvPicPr>
          <p:cNvPr id="5" name="图片 4" descr="W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67030" y="499745"/>
            <a:ext cx="5589905" cy="40843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635" y="278765"/>
            <a:ext cx="9138920" cy="4859655"/>
          </a:xfrm>
          <a:prstGeom prst="rect">
            <a:avLst/>
          </a:prstGeom>
        </p:spPr>
      </p:pic>
      <p:pic>
        <p:nvPicPr>
          <p:cNvPr id="5" name="图片 4" descr="底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270" y="3931285"/>
            <a:ext cx="9143365" cy="1207135"/>
          </a:xfrm>
          <a:prstGeom prst="rect">
            <a:avLst/>
          </a:prstGeom>
        </p:spPr>
      </p:pic>
      <p:pic>
        <p:nvPicPr>
          <p:cNvPr id="3" name="图片 2" descr="有方logo(国外）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14285" y="243205"/>
            <a:ext cx="1199515" cy="2393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69C53D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1160" y="13906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5450" y="104052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797165" y="4809490"/>
            <a:ext cx="11036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900">
                <a:latin typeface="Arial" panose="020B0604020202020204" pitchFamily="34" charset="0"/>
                <a:sym typeface="+mn-ea"/>
              </a:rPr>
              <a:t>www.neoway.com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8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540" y="278765"/>
            <a:ext cx="9138920" cy="4859655"/>
          </a:xfrm>
          <a:prstGeom prst="rect">
            <a:avLst/>
          </a:prstGeom>
        </p:spPr>
      </p:pic>
      <p:pic>
        <p:nvPicPr>
          <p:cNvPr id="5" name="图片 4" descr="底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35" y="3931285"/>
            <a:ext cx="9143365" cy="1207135"/>
          </a:xfrm>
          <a:prstGeom prst="rect">
            <a:avLst/>
          </a:prstGeom>
        </p:spPr>
      </p:pic>
      <p:pic>
        <p:nvPicPr>
          <p:cNvPr id="3" name="图片 2" descr="有方logo(国外）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614285" y="243205"/>
            <a:ext cx="1199515" cy="2393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69C53D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有方logo(中文）_印刷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7353300" y="247650"/>
            <a:ext cx="1475740" cy="220980"/>
          </a:xfrm>
          <a:prstGeom prst="rect">
            <a:avLst/>
          </a:prstGeom>
        </p:spPr>
      </p:pic>
      <p:pic>
        <p:nvPicPr>
          <p:cNvPr id="4" name="图片 3" descr="PPT-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525" y="3368040"/>
            <a:ext cx="9144635" cy="17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2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69C53D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0.emf"/><Relationship Id="rId26" Type="http://schemas.openxmlformats.org/officeDocument/2006/relationships/image" Target="../media/image24.emf"/><Relationship Id="rId39" Type="http://schemas.openxmlformats.org/officeDocument/2006/relationships/oleObject" Target="../embeddings/oleObject19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28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7.e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38" Type="http://schemas.openxmlformats.org/officeDocument/2006/relationships/image" Target="../media/image30.emf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9.emf"/><Relationship Id="rId20" Type="http://schemas.openxmlformats.org/officeDocument/2006/relationships/image" Target="../media/image21.e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3.emf"/><Relationship Id="rId32" Type="http://schemas.openxmlformats.org/officeDocument/2006/relationships/image" Target="../media/image27.emf"/><Relationship Id="rId37" Type="http://schemas.openxmlformats.org/officeDocument/2006/relationships/oleObject" Target="../embeddings/oleObject18.bin"/><Relationship Id="rId40" Type="http://schemas.openxmlformats.org/officeDocument/2006/relationships/image" Target="../media/image31.e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5.emf"/><Relationship Id="rId36" Type="http://schemas.openxmlformats.org/officeDocument/2006/relationships/image" Target="../media/image29.emf"/><Relationship Id="rId10" Type="http://schemas.openxmlformats.org/officeDocument/2006/relationships/image" Target="../media/image16.e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13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8.emf"/><Relationship Id="rId22" Type="http://schemas.openxmlformats.org/officeDocument/2006/relationships/image" Target="../media/image22.e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6.emf"/><Relationship Id="rId35" Type="http://schemas.openxmlformats.org/officeDocument/2006/relationships/oleObject" Target="../embeddings/oleObject1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3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有方logo(国外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285" y="243205"/>
            <a:ext cx="1199515" cy="2393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52905" y="3130669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汇报人：欧阳晓通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导   师：王超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时间：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2020.01.07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25245" y="1406525"/>
            <a:ext cx="6534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软件三部欧阳晓通转正答辩汇报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85752" y="571486"/>
            <a:ext cx="8215338" cy="85725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主要工作内容</a:t>
            </a:r>
            <a:r>
              <a:rPr lang="en-US" altLang="zh-CN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</a:t>
            </a: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不足之处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06B7A77-01C5-4770-8013-B2E49E519F08}"/>
              </a:ext>
            </a:extLst>
          </p:cNvPr>
          <p:cNvSpPr/>
          <p:nvPr/>
        </p:nvSpPr>
        <p:spPr>
          <a:xfrm>
            <a:off x="1392305" y="1157238"/>
            <a:ext cx="6965114" cy="3208285"/>
          </a:xfrm>
          <a:custGeom>
            <a:avLst/>
            <a:gdLst>
              <a:gd name="connsiteX0" fmla="*/ 0 w 2664554"/>
              <a:gd name="connsiteY0" fmla="*/ 0 h 1370489"/>
              <a:gd name="connsiteX1" fmla="*/ 2664554 w 2664554"/>
              <a:gd name="connsiteY1" fmla="*/ 0 h 1370489"/>
              <a:gd name="connsiteX2" fmla="*/ 2664554 w 2664554"/>
              <a:gd name="connsiteY2" fmla="*/ 1370489 h 1370489"/>
              <a:gd name="connsiteX3" fmla="*/ 0 w 2664554"/>
              <a:gd name="connsiteY3" fmla="*/ 1370489 h 1370489"/>
              <a:gd name="connsiteX4" fmla="*/ 0 w 2664554"/>
              <a:gd name="connsiteY4" fmla="*/ 0 h 137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4554" h="1370489">
                <a:moveTo>
                  <a:pt x="0" y="0"/>
                </a:moveTo>
                <a:lnTo>
                  <a:pt x="2664554" y="0"/>
                </a:lnTo>
                <a:lnTo>
                  <a:pt x="2664554" y="1370489"/>
                </a:lnTo>
                <a:lnTo>
                  <a:pt x="0" y="13704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en-US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不足</a:t>
            </a:r>
            <a:r>
              <a:rPr lang="zh-CN" altLang="en-US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：在刚开始接触项目时，存在不能够准确把握重点的问题；</a:t>
            </a:r>
            <a:endPara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改进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需要在以后的工作和学习中加强与导师和同事的沟通，向他们学习，不断改善自身不足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不足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：在技术学习上，存在遗忘学过的知识点现象；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改进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：每天早上复习前一天所学内容，以巩固所学内容；</a:t>
            </a:r>
            <a:endPara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(3) </a:t>
            </a:r>
            <a:r>
              <a:rPr lang="zh-CN" altLang="en-US" sz="1400" b="1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不足</a:t>
            </a:r>
            <a:r>
              <a:rPr lang="zh-CN" altLang="en-US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：在个人管理方面，存在时间分配不均匀，导致工作效率低的问题；</a:t>
            </a:r>
            <a:endPara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改进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需要在以后的工作中，培养时间管理的意识，注意工作方法的总结和改善，以提高效率；</a:t>
            </a:r>
            <a:endPara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108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284400" y="572400"/>
            <a:ext cx="5216294" cy="57059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公司文化认同及综合素质自评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B92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0D67F4-C2B1-45F2-AEA2-B4C451FE5A35}"/>
              </a:ext>
            </a:extLst>
          </p:cNvPr>
          <p:cNvSpPr txBox="1"/>
          <p:nvPr/>
        </p:nvSpPr>
        <p:spPr>
          <a:xfrm>
            <a:off x="914399" y="1144885"/>
            <a:ext cx="7197214" cy="323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5CB5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公司文化认同</a:t>
            </a:r>
            <a:endParaRPr lang="en-US" altLang="zh-CN" b="1" dirty="0">
              <a:solidFill>
                <a:srgbClr val="5CB5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积极参加入职培训，全面了解公司制度和文化，逐步完成从校园到职场的心态转变；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在拆书活动中，作为小组长，所在小组被评为“优秀学习小组”，以总分第一的成绩被评为“学习达人”；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感谢公司“以师带徒”的培养方式，让我成长很多；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5CB5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素质自评</a:t>
            </a:r>
            <a:endParaRPr lang="en-US" altLang="zh-CN" b="1" dirty="0">
              <a:solidFill>
                <a:srgbClr val="5CB5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遵守公司规章制度；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认真负责，靠谱；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对他人的意见和建议，能够认真反思，并做出改进；</a:t>
            </a:r>
          </a:p>
        </p:txBody>
      </p:sp>
    </p:spTree>
    <p:extLst>
      <p:ext uri="{BB962C8B-B14F-4D97-AF65-F5344CB8AC3E}">
        <p14:creationId xmlns:p14="http://schemas.microsoft.com/office/powerpoint/2010/main" val="4130288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84400" y="572400"/>
            <a:ext cx="5716360" cy="64294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对部门、公司的建议及个人需求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B92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454EF7-AD17-4B94-9D78-B67F8EECE573}"/>
              </a:ext>
            </a:extLst>
          </p:cNvPr>
          <p:cNvSpPr txBox="1"/>
          <p:nvPr/>
        </p:nvSpPr>
        <p:spPr>
          <a:xfrm>
            <a:off x="963561" y="1376517"/>
            <a:ext cx="104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暂无</a:t>
            </a:r>
          </a:p>
        </p:txBody>
      </p:sp>
    </p:spTree>
    <p:extLst>
      <p:ext uri="{BB962C8B-B14F-4D97-AF65-F5344CB8AC3E}">
        <p14:creationId xmlns:p14="http://schemas.microsoft.com/office/powerpoint/2010/main" val="1168172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84400" y="572400"/>
            <a:ext cx="5716360" cy="64294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8B92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   致谢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454EF7-AD17-4B94-9D78-B67F8EECE573}"/>
              </a:ext>
            </a:extLst>
          </p:cNvPr>
          <p:cNvSpPr txBox="1"/>
          <p:nvPr/>
        </p:nvSpPr>
        <p:spPr>
          <a:xfrm>
            <a:off x="1327353" y="1327356"/>
            <a:ext cx="6794091" cy="188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感谢公司提供了良好的学习和工作环境；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感谢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部长（宋仁杰）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科长（梁奋）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的关怀和指导；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感谢小伙伴们在工作和生活上的帮助；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特别感谢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导师（王超）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的耐心指导和严格要求，让我收获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了很多。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325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871436" y="1948312"/>
            <a:ext cx="1224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谢 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40055" y="165100"/>
            <a:ext cx="936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6" name="矩形 5"/>
          <p:cNvSpPr/>
          <p:nvPr/>
        </p:nvSpPr>
        <p:spPr>
          <a:xfrm rot="18960000">
            <a:off x="3095424" y="2164478"/>
            <a:ext cx="43200" cy="10800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250440" y="1764030"/>
            <a:ext cx="616585" cy="616585"/>
          </a:xfrm>
          <a:prstGeom prst="ellipse">
            <a:avLst/>
          </a:prstGeom>
          <a:solidFill>
            <a:srgbClr val="5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2340000" flipH="1">
            <a:off x="4016809" y="2016077"/>
            <a:ext cx="43200" cy="10800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218180" y="2782570"/>
            <a:ext cx="616585" cy="616585"/>
          </a:xfrm>
          <a:prstGeom prst="ellipse">
            <a:avLst/>
          </a:prstGeom>
          <a:solidFill>
            <a:srgbClr val="5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rot="19260000">
            <a:off x="5026459" y="2054623"/>
            <a:ext cx="43200" cy="10800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2700000" flipH="1">
            <a:off x="5922444" y="2037032"/>
            <a:ext cx="43200" cy="10800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117465" y="2782570"/>
            <a:ext cx="616585" cy="616585"/>
          </a:xfrm>
          <a:prstGeom prst="ellipse">
            <a:avLst/>
          </a:prstGeom>
          <a:solidFill>
            <a:srgbClr val="5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107430" y="1736725"/>
            <a:ext cx="616585" cy="616585"/>
          </a:xfrm>
          <a:prstGeom prst="ellipse">
            <a:avLst/>
          </a:prstGeom>
          <a:solidFill>
            <a:srgbClr val="5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8070" y="12183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转正目标回顾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37065" y="354133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主要工作内容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78225" y="120777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文化认同及素质自评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97369" y="350696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07430" y="121580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致谢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15" name="图片 14" descr="机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708785"/>
            <a:ext cx="748030" cy="727710"/>
          </a:xfrm>
          <a:prstGeom prst="rect">
            <a:avLst/>
          </a:prstGeom>
        </p:spPr>
      </p:pic>
      <p:pic>
        <p:nvPicPr>
          <p:cNvPr id="29" name="图片 28" descr="产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23" y="2714314"/>
            <a:ext cx="756920" cy="735965"/>
          </a:xfrm>
          <a:prstGeom prst="rect">
            <a:avLst/>
          </a:prstGeom>
        </p:spPr>
      </p:pic>
      <p:pic>
        <p:nvPicPr>
          <p:cNvPr id="30" name="图片 29" descr="LTU SFI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1250" y="1840865"/>
            <a:ext cx="466090" cy="43243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173730" y="2734945"/>
            <a:ext cx="705485" cy="519430"/>
            <a:chOff x="4804" y="4266"/>
            <a:chExt cx="1111" cy="818"/>
          </a:xfrm>
        </p:grpSpPr>
        <p:pic>
          <p:nvPicPr>
            <p:cNvPr id="32" name="图片 31" descr="有方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804" y="4266"/>
              <a:ext cx="1111" cy="643"/>
            </a:xfrm>
            <a:prstGeom prst="rect">
              <a:avLst/>
            </a:prstGeom>
          </p:spPr>
        </p:pic>
        <p:pic>
          <p:nvPicPr>
            <p:cNvPr id="33" name="图片 32" descr="有方logo(国外）—反白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0" y="4933"/>
              <a:ext cx="756" cy="151"/>
            </a:xfrm>
            <a:prstGeom prst="rect">
              <a:avLst/>
            </a:prstGeom>
          </p:spPr>
        </p:pic>
      </p:grpSp>
      <p:sp>
        <p:nvSpPr>
          <p:cNvPr id="21" name="椭圆 20"/>
          <p:cNvSpPr/>
          <p:nvPr/>
        </p:nvSpPr>
        <p:spPr>
          <a:xfrm>
            <a:off x="4184650" y="1726565"/>
            <a:ext cx="616585" cy="616585"/>
          </a:xfrm>
          <a:prstGeom prst="ellipse">
            <a:avLst/>
          </a:prstGeom>
          <a:solidFill>
            <a:srgbClr val="5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8" name="图片 27" descr="IO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663" y="1708785"/>
            <a:ext cx="725170" cy="705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572400"/>
            <a:ext cx="7643834" cy="5274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</a:rPr>
              <a:t>培养计划和转正目标回顾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4A4DE3-ECC5-46EC-9B61-8A6C2693C229}"/>
              </a:ext>
            </a:extLst>
          </p:cNvPr>
          <p:cNvSpPr txBox="1"/>
          <p:nvPr/>
        </p:nvSpPr>
        <p:spPr>
          <a:xfrm>
            <a:off x="3344741" y="1099862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第一阶段转正目标和完成情况</a:t>
            </a:r>
            <a:endParaRPr lang="zh-CN" altLang="en-US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51F7E94-D8BC-4542-AFFA-03C4F094C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6740"/>
              </p:ext>
            </p:extLst>
          </p:nvPr>
        </p:nvGraphicFramePr>
        <p:xfrm>
          <a:off x="1128911" y="1376861"/>
          <a:ext cx="6886178" cy="3244300"/>
        </p:xfrm>
        <a:graphic>
          <a:graphicData uri="http://schemas.openxmlformats.org/drawingml/2006/table">
            <a:tbl>
              <a:tblPr firstRow="1" firstCol="1" bandRow="1"/>
              <a:tblGrid>
                <a:gridCol w="778547">
                  <a:extLst>
                    <a:ext uri="{9D8B030D-6E8A-4147-A177-3AD203B41FA5}">
                      <a16:colId xmlns:a16="http://schemas.microsoft.com/office/drawing/2014/main" val="2367977905"/>
                    </a:ext>
                  </a:extLst>
                </a:gridCol>
                <a:gridCol w="5407077">
                  <a:extLst>
                    <a:ext uri="{9D8B030D-6E8A-4147-A177-3AD203B41FA5}">
                      <a16:colId xmlns:a16="http://schemas.microsoft.com/office/drawing/2014/main" val="1012488247"/>
                    </a:ext>
                  </a:extLst>
                </a:gridCol>
                <a:gridCol w="700554">
                  <a:extLst>
                    <a:ext uri="{9D8B030D-6E8A-4147-A177-3AD203B41FA5}">
                      <a16:colId xmlns:a16="http://schemas.microsoft.com/office/drawing/2014/main" val="2370025613"/>
                    </a:ext>
                  </a:extLst>
                </a:gridCol>
              </a:tblGrid>
              <a:tr h="2213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第一阶段    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开发环境搭建、基础学习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进度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24006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基础理论及工具软件学习使用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771337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学习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代码编写规范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阿里巴巴编程规约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、学习物联网相关理念知识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6D90D1"/>
                        </a:gs>
                        <a:gs pos="0">
                          <a:srgbClr val="33CC33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4753749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了解云平台的概念，设备与云端的关系，掌握必要的概念知识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26866850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熟练使用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IDEA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工具，熟悉基本快捷键，能熟练搭建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开发环境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80794273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熟悉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常用指令，养成良好的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Pull Push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代码的习惯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8000">
                          <a:srgbClr val="33CC33"/>
                        </a:gs>
                        <a:gs pos="99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35149474"/>
                  </a:ext>
                </a:extLst>
              </a:tr>
              <a:tr h="459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熟悉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Maven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常用指令，会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package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install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等并懂得其中基本原理，并对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Pom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文件中基础的标签要熟悉掌握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3779351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熟悉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GitLab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Jira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CF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等公司内部常用在线网站操作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  <a:gs pos="100000">
                          <a:schemeClr val="accent5">
                            <a:lumMod val="97000"/>
                            <a:lumOff val="3000"/>
                          </a:schemeClr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0824866"/>
                  </a:ext>
                </a:extLst>
              </a:tr>
              <a:tr h="459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熟悉常用的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Linux Shell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指令，懂得如何查看，开启或关闭进程，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懂得基本服务的部署操作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67900754"/>
                  </a:ext>
                </a:extLst>
              </a:tr>
              <a:tr h="459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1.8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搭建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Car-Service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工程，懂得调试代码，对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(Spring)MVC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有自己的理解，清楚一个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HTTP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响应请求的生命周期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66372">
                          <a:srgbClr val="33CC33"/>
                        </a:gs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89514345"/>
                  </a:ext>
                </a:extLst>
              </a:tr>
              <a:tr h="3023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总结报告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、输出学习总结文档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66372">
                          <a:srgbClr val="33CC33"/>
                        </a:gs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2654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48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572400"/>
            <a:ext cx="7643834" cy="5274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</a:rPr>
              <a:t>培养计划和转正目标回顾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EB8AD3-3738-44D6-A748-FBDCDEE08849}"/>
              </a:ext>
            </a:extLst>
          </p:cNvPr>
          <p:cNvSpPr txBox="1"/>
          <p:nvPr/>
        </p:nvSpPr>
        <p:spPr>
          <a:xfrm>
            <a:off x="3344741" y="1218804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</a:t>
            </a:r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阶段转正目标和完成情况</a:t>
            </a:r>
            <a:endParaRPr lang="zh-CN" altLang="en-US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A7644EA-DBF2-4B7D-BDDF-C4017FCCF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794904"/>
              </p:ext>
            </p:extLst>
          </p:nvPr>
        </p:nvGraphicFramePr>
        <p:xfrm>
          <a:off x="1031635" y="1592825"/>
          <a:ext cx="7107754" cy="2930229"/>
        </p:xfrm>
        <a:graphic>
          <a:graphicData uri="http://schemas.openxmlformats.org/drawingml/2006/table">
            <a:tbl>
              <a:tblPr firstRow="1" firstCol="1" bandRow="1"/>
              <a:tblGrid>
                <a:gridCol w="784860">
                  <a:extLst>
                    <a:ext uri="{9D8B030D-6E8A-4147-A177-3AD203B41FA5}">
                      <a16:colId xmlns:a16="http://schemas.microsoft.com/office/drawing/2014/main" val="618149973"/>
                    </a:ext>
                  </a:extLst>
                </a:gridCol>
                <a:gridCol w="5725426">
                  <a:extLst>
                    <a:ext uri="{9D8B030D-6E8A-4147-A177-3AD203B41FA5}">
                      <a16:colId xmlns:a16="http://schemas.microsoft.com/office/drawing/2014/main" val="3418458139"/>
                    </a:ext>
                  </a:extLst>
                </a:gridCol>
                <a:gridCol w="597468">
                  <a:extLst>
                    <a:ext uri="{9D8B030D-6E8A-4147-A177-3AD203B41FA5}">
                      <a16:colId xmlns:a16="http://schemas.microsoft.com/office/drawing/2014/main" val="2785951340"/>
                    </a:ext>
                  </a:extLst>
                </a:gridCol>
              </a:tblGrid>
              <a:tr h="2176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第二阶段</a:t>
                      </a: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基于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的开发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进度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190257"/>
                  </a:ext>
                </a:extLst>
              </a:tr>
              <a:tr h="2199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949693"/>
                  </a:ext>
                </a:extLst>
              </a:tr>
              <a:tr h="4520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懂得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如何集成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Mybatis+Mysql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，熟练掌握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MySQL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基本语法，</a:t>
                      </a:r>
                      <a:endParaRPr lang="en-US" alt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了解并掌握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Mybatis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基本操作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33601356"/>
                  </a:ext>
                </a:extLst>
              </a:tr>
              <a:tr h="329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懂得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如何集成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，了解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基本指令和原理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7583987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懂得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如何集成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Rabbitmq,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并结合实际工程理解消息中间件的基本原理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8250066"/>
                  </a:ext>
                </a:extLst>
              </a:tr>
              <a:tr h="299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了解并熟悉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Starter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组件启动原理，拥有自己的理解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6218319"/>
                  </a:ext>
                </a:extLst>
              </a:tr>
              <a:tr h="3606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熟练掌握基于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Car-Service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接口的开发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1456481"/>
                  </a:ext>
                </a:extLst>
              </a:tr>
              <a:tr h="3537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懂得和测试，前端沟通交流，围绕问题单，熟悉并掌握问题定位流程及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Bug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解决流程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61808136"/>
                  </a:ext>
                </a:extLst>
              </a:tr>
              <a:tr h="3537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总结报告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、输出学习总结文档   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、输出对自己负责模块</a:t>
                      </a: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开发的理解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93184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15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572400"/>
            <a:ext cx="7643834" cy="5274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</a:rPr>
              <a:t>培养计划和转正目标回顾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966DBB-D16C-4E49-A9EB-96CA431086E5}"/>
              </a:ext>
            </a:extLst>
          </p:cNvPr>
          <p:cNvSpPr txBox="1"/>
          <p:nvPr/>
        </p:nvSpPr>
        <p:spPr>
          <a:xfrm>
            <a:off x="3306268" y="1218804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阶段转正目标和完成情况</a:t>
            </a:r>
            <a:endParaRPr lang="zh-CN" altLang="en-US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B737819-9333-475A-BE51-FEA032ADF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118851"/>
              </p:ext>
            </p:extLst>
          </p:nvPr>
        </p:nvGraphicFramePr>
        <p:xfrm>
          <a:off x="1435510" y="1561263"/>
          <a:ext cx="6705600" cy="2499459"/>
        </p:xfrm>
        <a:graphic>
          <a:graphicData uri="http://schemas.openxmlformats.org/drawingml/2006/table">
            <a:tbl>
              <a:tblPr firstRow="1" firstCol="1" bandRow="1"/>
              <a:tblGrid>
                <a:gridCol w="809297">
                  <a:extLst>
                    <a:ext uri="{9D8B030D-6E8A-4147-A177-3AD203B41FA5}">
                      <a16:colId xmlns:a16="http://schemas.microsoft.com/office/drawing/2014/main" val="977928575"/>
                    </a:ext>
                  </a:extLst>
                </a:gridCol>
                <a:gridCol w="5225429">
                  <a:extLst>
                    <a:ext uri="{9D8B030D-6E8A-4147-A177-3AD203B41FA5}">
                      <a16:colId xmlns:a16="http://schemas.microsoft.com/office/drawing/2014/main" val="1847291385"/>
                    </a:ext>
                  </a:extLst>
                </a:gridCol>
                <a:gridCol w="670874">
                  <a:extLst>
                    <a:ext uri="{9D8B030D-6E8A-4147-A177-3AD203B41FA5}">
                      <a16:colId xmlns:a16="http://schemas.microsoft.com/office/drawing/2014/main" val="3418534807"/>
                    </a:ext>
                  </a:extLst>
                </a:gridCol>
              </a:tblGrid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第三阶段 结合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SpringCloud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的开发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进度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321944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学习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SpringCloud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基本组件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846622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了解并熟悉服务注册中心（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Eureka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03311490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了解并熟悉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网关（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Zuul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GateWay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90997479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3.3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了解并熟悉熔断机制（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Hystrix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81651915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了解并熟悉负载均衡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(Ribbon)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88875520"/>
                  </a:ext>
                </a:extLst>
              </a:tr>
              <a:tr h="427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3.5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结合自己的理解，选择自己感兴趣的某一个或几个组件方向进行深入学习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43306931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总结报告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、输出这个阶段的总结文档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97197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4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85752" y="571486"/>
            <a:ext cx="8215338" cy="85725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主要工作内容</a:t>
            </a:r>
            <a:r>
              <a:rPr lang="en-US" altLang="zh-CN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</a:t>
            </a: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培养计划学习</a:t>
            </a: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5BF9F863-FDA6-408D-BE0B-53ACC99E6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95074"/>
              </p:ext>
            </p:extLst>
          </p:nvPr>
        </p:nvGraphicFramePr>
        <p:xfrm>
          <a:off x="709828" y="1295697"/>
          <a:ext cx="7724341" cy="32434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48568">
                  <a:extLst>
                    <a:ext uri="{9D8B030D-6E8A-4147-A177-3AD203B41FA5}">
                      <a16:colId xmlns:a16="http://schemas.microsoft.com/office/drawing/2014/main" val="1344433747"/>
                    </a:ext>
                  </a:extLst>
                </a:gridCol>
                <a:gridCol w="1166587">
                  <a:extLst>
                    <a:ext uri="{9D8B030D-6E8A-4147-A177-3AD203B41FA5}">
                      <a16:colId xmlns:a16="http://schemas.microsoft.com/office/drawing/2014/main" val="1793646397"/>
                    </a:ext>
                  </a:extLst>
                </a:gridCol>
                <a:gridCol w="5909186">
                  <a:extLst>
                    <a:ext uri="{9D8B030D-6E8A-4147-A177-3AD203B41FA5}">
                      <a16:colId xmlns:a16="http://schemas.microsoft.com/office/drawing/2014/main" val="2995931399"/>
                    </a:ext>
                  </a:extLst>
                </a:gridCol>
              </a:tblGrid>
              <a:tr h="2396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138355"/>
                  </a:ext>
                </a:extLst>
              </a:tr>
              <a:tr h="6831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开发环境、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工具软件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开发环境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jdk8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mysql5.7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tomcat8.5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maven3.3.9</a:t>
                      </a:r>
                      <a:r>
                        <a:rPr lang="zh-CN" altLang="en-US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、阿里巴巴</a:t>
                      </a: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zh-CN" altLang="en-US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编程规范</a:t>
                      </a:r>
                      <a:endParaRPr lang="en-US" altLang="zh-CN" sz="12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工具软件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idea2018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Postman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TortoiseGit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Gerrit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MobaXterm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Typora</a:t>
                      </a:r>
                      <a:endParaRPr lang="en-US" altLang="zh-CN" sz="12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内网相关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GitLab</a:t>
                      </a:r>
                      <a:r>
                        <a:rPr lang="zh-CN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Jira</a:t>
                      </a:r>
                      <a:r>
                        <a:rPr lang="zh-CN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CF</a:t>
                      </a:r>
                      <a:endParaRPr lang="zh-CN" altLang="zh-CN" sz="12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2254"/>
                  </a:ext>
                </a:extLst>
              </a:tr>
              <a:tr h="458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数据库、</a:t>
                      </a:r>
                      <a:endParaRPr lang="en-US" altLang="zh-CN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消息队列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MySQL    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CRUD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、索引、函数、</a:t>
                      </a:r>
                      <a:r>
                        <a:rPr lang="en-US" altLang="zh-CN" sz="1200" b="0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InnoDB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存储引擎、慢查询日志、</a:t>
                      </a:r>
                      <a:r>
                        <a:rPr lang="en-US" altLang="zh-CN" sz="1200" b="0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navicat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        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：五种数据类型、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作为缓存、冒号分组、</a:t>
                      </a:r>
                      <a:r>
                        <a:rPr lang="en-US" altLang="zh-CN" sz="1200" b="0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RedisDesktopManager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200" b="1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InfluxDB</a:t>
                      </a:r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：时序数据库的基本查询语句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RabbitMQ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Direct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Fonout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Topic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等队列的消息分发原理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686912"/>
                  </a:ext>
                </a:extLst>
              </a:tr>
              <a:tr h="4913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</a:t>
                      </a: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          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IoC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AOP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、相关注解和配置文件</a:t>
                      </a:r>
                      <a:endParaRPr lang="en-US" altLang="zh-CN" sz="1200" b="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SpringMVC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：核心控制器、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http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请求响应流程、相关注解</a:t>
                      </a:r>
                      <a:endParaRPr lang="en-US" altLang="zh-CN" sz="12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Mybatis       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：原生</a:t>
                      </a:r>
                      <a:r>
                        <a:rPr lang="en-US" altLang="zh-CN" sz="1200" b="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mybatis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的使用，与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的整合，</a:t>
                      </a:r>
                      <a:r>
                        <a:rPr lang="en-US" altLang="zh-CN" sz="1200" b="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PageHelper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分页插件；</a:t>
                      </a:r>
                      <a:endParaRPr lang="en-US" altLang="zh-CN" sz="1200" b="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 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Starter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组件启动机制，与</a:t>
                      </a:r>
                      <a:r>
                        <a:rPr lang="en-US" altLang="zh-CN" sz="1200" b="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mybatis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RabbitMQ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的整合，注解和配置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886488"/>
                  </a:ext>
                </a:extLst>
              </a:tr>
              <a:tr h="3820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 Cloud</a:t>
                      </a:r>
                      <a:endParaRPr lang="zh-CN" altLang="zh-CN" sz="12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ZUUL</a:t>
                      </a: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：路由配置规则、过滤器</a:t>
                      </a:r>
                      <a:endParaRPr lang="en-US" altLang="zh-CN" sz="12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Eureka</a:t>
                      </a: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：服务注册和发现、</a:t>
                      </a:r>
                      <a:r>
                        <a:rPr lang="en-US" altLang="zh-CN" sz="12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RestTemplate</a:t>
                      </a: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的执行过程、高可用</a:t>
                      </a:r>
                      <a:endParaRPr lang="en-US" alt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Ribbon</a:t>
                      </a:r>
                      <a:r>
                        <a:rPr lang="zh-CN" alt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Feign</a:t>
                      </a:r>
                      <a:r>
                        <a:rPr lang="zh-CN" alt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CN" sz="1200" b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Hystrix</a:t>
                      </a:r>
                      <a:r>
                        <a:rPr lang="zh-CN" alt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的配置和使用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41506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88339B9-E3E7-46DF-8611-A49B50F0DFD1}"/>
              </a:ext>
            </a:extLst>
          </p:cNvPr>
          <p:cNvSpPr txBox="1"/>
          <p:nvPr/>
        </p:nvSpPr>
        <p:spPr>
          <a:xfrm>
            <a:off x="3710225" y="1000114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培养计划知识点总结</a:t>
            </a:r>
          </a:p>
        </p:txBody>
      </p:sp>
    </p:spTree>
    <p:extLst>
      <p:ext uri="{BB962C8B-B14F-4D97-AF65-F5344CB8AC3E}">
        <p14:creationId xmlns:p14="http://schemas.microsoft.com/office/powerpoint/2010/main" val="158504863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85752" y="571486"/>
            <a:ext cx="8215338" cy="85725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主要工作内容</a:t>
            </a:r>
            <a:r>
              <a:rPr lang="en-US" altLang="zh-CN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</a:t>
            </a: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培养计划文档输出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8339B9-E3E7-46DF-8611-A49B50F0DFD1}"/>
              </a:ext>
            </a:extLst>
          </p:cNvPr>
          <p:cNvSpPr txBox="1"/>
          <p:nvPr/>
        </p:nvSpPr>
        <p:spPr>
          <a:xfrm>
            <a:off x="3496297" y="1156867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  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培养计划文档输出概览</a:t>
            </a:r>
          </a:p>
        </p:txBody>
      </p:sp>
      <p:graphicFrame>
        <p:nvGraphicFramePr>
          <p:cNvPr id="18" name="表格 8">
            <a:extLst>
              <a:ext uri="{FF2B5EF4-FFF2-40B4-BE49-F238E27FC236}">
                <a16:creationId xmlns:a16="http://schemas.microsoft.com/office/drawing/2014/main" id="{A4AEE75A-57DD-4502-A3EC-4298CFE1C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447309"/>
              </p:ext>
            </p:extLst>
          </p:nvPr>
        </p:nvGraphicFramePr>
        <p:xfrm>
          <a:off x="1039867" y="1477926"/>
          <a:ext cx="7064266" cy="3339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42387">
                  <a:extLst>
                    <a:ext uri="{9D8B030D-6E8A-4147-A177-3AD203B41FA5}">
                      <a16:colId xmlns:a16="http://schemas.microsoft.com/office/drawing/2014/main" val="2995931399"/>
                    </a:ext>
                  </a:extLst>
                </a:gridCol>
                <a:gridCol w="5921879">
                  <a:extLst>
                    <a:ext uri="{9D8B030D-6E8A-4147-A177-3AD203B41FA5}">
                      <a16:colId xmlns:a16="http://schemas.microsoft.com/office/drawing/2014/main" val="3046084709"/>
                    </a:ext>
                  </a:extLst>
                </a:gridCol>
              </a:tblGrid>
              <a:tr h="3256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分类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输出文档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138355"/>
                  </a:ext>
                </a:extLst>
              </a:tr>
              <a:tr h="62613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开发环境、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工具软件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632254"/>
                  </a:ext>
                </a:extLst>
              </a:tr>
              <a:tr h="6261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数据库、</a:t>
                      </a:r>
                      <a:endParaRPr lang="en-US" altLang="zh-CN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消息队列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86912"/>
                  </a:ext>
                </a:extLst>
              </a:tr>
              <a:tr h="62613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</a:t>
                      </a: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886488"/>
                  </a:ext>
                </a:extLst>
              </a:tr>
              <a:tr h="627096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 Cloud</a:t>
                      </a:r>
                      <a:endParaRPr lang="zh-CN" altLang="zh-CN" sz="12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2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415061"/>
                  </a:ext>
                </a:extLst>
              </a:tr>
              <a:tr h="50786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其他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410930"/>
                  </a:ext>
                </a:extLst>
              </a:tr>
            </a:tbl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C9283BF-85E3-4338-B2A3-DB0BF9F9E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168096"/>
              </p:ext>
            </p:extLst>
          </p:nvPr>
        </p:nvGraphicFramePr>
        <p:xfrm>
          <a:off x="2631834" y="430612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0" name="Acrobat Document" showAsIcon="1" r:id="rId3" imgW="914271" imgH="828526" progId="AcroExch.Document.11">
                  <p:embed/>
                </p:oleObj>
              </mc:Choice>
              <mc:Fallback>
                <p:oleObj name="Acrobat Document" showAsIcon="1" r:id="rId3" imgW="914271" imgH="828526" progId="AcroExch.Document.11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8C9283BF-85E3-4338-B2A3-DB0BF9F9E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1834" y="430612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1363070-8079-4ABB-AED3-6B3CE069E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414729"/>
              </p:ext>
            </p:extLst>
          </p:nvPr>
        </p:nvGraphicFramePr>
        <p:xfrm>
          <a:off x="4345292" y="2408971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1" name="Acrobat Document" showAsIcon="1" r:id="rId5" imgW="914271" imgH="828526" progId="AcroExch.Document.11">
                  <p:embed/>
                </p:oleObj>
              </mc:Choice>
              <mc:Fallback>
                <p:oleObj name="Acrobat Document" showAsIcon="1" r:id="rId5" imgW="914271" imgH="828526" progId="AcroExch.Document.11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1363070-8079-4ABB-AED3-6B3CE069E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5292" y="2408971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7343B58F-6CD3-4680-9AB3-70E48DE0B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40398"/>
              </p:ext>
            </p:extLst>
          </p:nvPr>
        </p:nvGraphicFramePr>
        <p:xfrm>
          <a:off x="4211744" y="368243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2" name="Acrobat Document" showAsIcon="1" r:id="rId7" imgW="914271" imgH="828526" progId="AcroExch.Document.11">
                  <p:embed/>
                </p:oleObj>
              </mc:Choice>
              <mc:Fallback>
                <p:oleObj name="Acrobat Document" showAsIcon="1" r:id="rId7" imgW="914271" imgH="828526" progId="AcroExch.Document.11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7343B58F-6CD3-4680-9AB3-70E48DE0B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1744" y="368243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245BC2A4-27B0-4847-ADFF-CD5EE3A32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337158"/>
              </p:ext>
            </p:extLst>
          </p:nvPr>
        </p:nvGraphicFramePr>
        <p:xfrm>
          <a:off x="3374718" y="2408971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3" name="Acrobat Document" showAsIcon="1" r:id="rId9" imgW="914271" imgH="828526" progId="AcroExch.Document.11">
                  <p:embed/>
                </p:oleObj>
              </mc:Choice>
              <mc:Fallback>
                <p:oleObj name="Acrobat Document" showAsIcon="1" r:id="rId9" imgW="914271" imgH="828526" progId="AcroExch.Document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245BC2A4-27B0-4847-ADFF-CD5EE3A32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4718" y="2408971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CE9CEC60-9242-44D5-8330-FBA1F9BF68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304646"/>
              </p:ext>
            </p:extLst>
          </p:nvPr>
        </p:nvGraphicFramePr>
        <p:xfrm>
          <a:off x="5850649" y="429128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4" name="Acrobat Document" showAsIcon="1" r:id="rId11" imgW="914271" imgH="828526" progId="AcroExch.Document.11">
                  <p:embed/>
                </p:oleObj>
              </mc:Choice>
              <mc:Fallback>
                <p:oleObj name="Acrobat Document" showAsIcon="1" r:id="rId11" imgW="914271" imgH="828526" progId="AcroExch.Document.11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CE9CEC60-9242-44D5-8330-FBA1F9BF6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50649" y="429128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CCFCC395-C88D-4108-B40B-F611CB686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423253"/>
              </p:ext>
            </p:extLst>
          </p:nvPr>
        </p:nvGraphicFramePr>
        <p:xfrm>
          <a:off x="6716895" y="429128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5" name="Acrobat Document" showAsIcon="1" r:id="rId13" imgW="914271" imgH="828526" progId="AcroExch.Document.11">
                  <p:embed/>
                </p:oleObj>
              </mc:Choice>
              <mc:Fallback>
                <p:oleObj name="Acrobat Document" showAsIcon="1" r:id="rId13" imgW="914271" imgH="828526" progId="AcroExch.Document.11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CCFCC395-C88D-4108-B40B-F611CB686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16895" y="429128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C38F0B67-D1E1-4C51-B016-DE05F9C414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727258"/>
              </p:ext>
            </p:extLst>
          </p:nvPr>
        </p:nvGraphicFramePr>
        <p:xfrm>
          <a:off x="3766927" y="3043439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6" name="Acrobat Document" showAsIcon="1" r:id="rId15" imgW="914271" imgH="828526" progId="AcroExch.Document.11">
                  <p:embed/>
                </p:oleObj>
              </mc:Choice>
              <mc:Fallback>
                <p:oleObj name="Acrobat Document" showAsIcon="1" r:id="rId15" imgW="914271" imgH="828526" progId="AcroExch.Document.11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C38F0B67-D1E1-4C51-B016-DE05F9C414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66927" y="3043439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8D06F81-A5E0-477D-A523-A5B660B85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715201"/>
              </p:ext>
            </p:extLst>
          </p:nvPr>
        </p:nvGraphicFramePr>
        <p:xfrm>
          <a:off x="4744628" y="305368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7" name="Acrobat Document" showAsIcon="1" r:id="rId17" imgW="914271" imgH="828526" progId="AcroExch.Document.11">
                  <p:embed/>
                </p:oleObj>
              </mc:Choice>
              <mc:Fallback>
                <p:oleObj name="Acrobat Document" showAsIcon="1" r:id="rId17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44628" y="305368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FCC862F-C040-4B28-842D-CB6B633629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544201"/>
              </p:ext>
            </p:extLst>
          </p:nvPr>
        </p:nvGraphicFramePr>
        <p:xfrm>
          <a:off x="5167993" y="240670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8" name="Acrobat Document" showAsIcon="1" r:id="rId19" imgW="914271" imgH="828526" progId="AcroExch.Document.11">
                  <p:embed/>
                </p:oleObj>
              </mc:Choice>
              <mc:Fallback>
                <p:oleObj name="Acrobat Document" showAsIcon="1" r:id="rId19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67993" y="240670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4ED0B4C-E503-4FEE-87BC-F9362D43C7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70629"/>
              </p:ext>
            </p:extLst>
          </p:nvPr>
        </p:nvGraphicFramePr>
        <p:xfrm>
          <a:off x="5973864" y="241522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9" name="Acrobat Document" showAsIcon="1" r:id="rId21" imgW="914271" imgH="828526" progId="AcroExch.Document.11">
                  <p:embed/>
                </p:oleObj>
              </mc:Choice>
              <mc:Fallback>
                <p:oleObj name="Acrobat Document" showAsIcon="1" r:id="rId21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973864" y="241522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543CDB9-6435-459D-B082-F97224973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015327"/>
              </p:ext>
            </p:extLst>
          </p:nvPr>
        </p:nvGraphicFramePr>
        <p:xfrm>
          <a:off x="2822379" y="3044669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0" name="Acrobat Document" showAsIcon="1" r:id="rId23" imgW="914271" imgH="828526" progId="AcroExch.Document.11">
                  <p:embed/>
                </p:oleObj>
              </mc:Choice>
              <mc:Fallback>
                <p:oleObj name="Acrobat Document" showAsIcon="1" r:id="rId23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22379" y="3044669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03C9584-324D-4EEF-991D-8B994E4FE5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064581"/>
              </p:ext>
            </p:extLst>
          </p:nvPr>
        </p:nvGraphicFramePr>
        <p:xfrm>
          <a:off x="5633212" y="305362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1" name="Acrobat Document" showAsIcon="1" r:id="rId25" imgW="914271" imgH="828526" progId="AcroExch.Document.11">
                  <p:embed/>
                </p:oleObj>
              </mc:Choice>
              <mc:Fallback>
                <p:oleObj name="Acrobat Document" showAsIcon="1" r:id="rId25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633212" y="305362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48FE104-2C1B-4D65-865C-B648AADD5C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609579"/>
              </p:ext>
            </p:extLst>
          </p:nvPr>
        </p:nvGraphicFramePr>
        <p:xfrm>
          <a:off x="5442737" y="367461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2" name="Acrobat Document" showAsIcon="1" r:id="rId27" imgW="914271" imgH="828526" progId="AcroExch.Document.11">
                  <p:embed/>
                </p:oleObj>
              </mc:Choice>
              <mc:Fallback>
                <p:oleObj name="Acrobat Document" showAsIcon="1" r:id="rId27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442737" y="367461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82B7F4A-BD63-4563-A0D0-2E4BB0B633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029842"/>
              </p:ext>
            </p:extLst>
          </p:nvPr>
        </p:nvGraphicFramePr>
        <p:xfrm>
          <a:off x="6630068" y="308386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3" name="Acrobat Document" showAsIcon="1" r:id="rId29" imgW="914271" imgH="828526" progId="AcroExch.Document.11">
                  <p:embed/>
                </p:oleObj>
              </mc:Choice>
              <mc:Fallback>
                <p:oleObj name="Acrobat Document" showAsIcon="1" r:id="rId29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630068" y="308386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B86079C-1BF3-4E63-9BB5-481246CBC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811798"/>
              </p:ext>
            </p:extLst>
          </p:nvPr>
        </p:nvGraphicFramePr>
        <p:xfrm>
          <a:off x="3611502" y="4300549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4" name="Acrobat Document" showAsIcon="1" r:id="rId31" imgW="914271" imgH="828526" progId="AcroExch.Document.11">
                  <p:embed/>
                </p:oleObj>
              </mc:Choice>
              <mc:Fallback>
                <p:oleObj name="Acrobat Document" showAsIcon="1" r:id="rId31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611502" y="4300549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7CEC90A1-F9BA-4268-949C-4C7D3CCAC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864391"/>
              </p:ext>
            </p:extLst>
          </p:nvPr>
        </p:nvGraphicFramePr>
        <p:xfrm>
          <a:off x="4685143" y="429637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5" name="Acrobat Document" showAsIcon="1" r:id="rId33" imgW="914271" imgH="828526" progId="AcroExch.Document.11">
                  <p:embed/>
                </p:oleObj>
              </mc:Choice>
              <mc:Fallback>
                <p:oleObj name="Acrobat Document" showAsIcon="1" r:id="rId33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685143" y="429637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39C3D05D-0679-48F5-9C46-8DC6E4E4CA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041365"/>
              </p:ext>
            </p:extLst>
          </p:nvPr>
        </p:nvGraphicFramePr>
        <p:xfrm>
          <a:off x="3669485" y="178041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6" name="Acrobat Document" showAsIcon="1" r:id="rId35" imgW="914271" imgH="828526" progId="AcroExch.Document.11">
                  <p:embed/>
                </p:oleObj>
              </mc:Choice>
              <mc:Fallback>
                <p:oleObj name="Acrobat Document" showAsIcon="1" r:id="rId35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3669485" y="178041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CE55D51-3938-4BEE-9989-3821CF47A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981450"/>
              </p:ext>
            </p:extLst>
          </p:nvPr>
        </p:nvGraphicFramePr>
        <p:xfrm>
          <a:off x="4647191" y="177779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" name="Acrobat Document" showAsIcon="1" r:id="rId37" imgW="914271" imgH="828526" progId="AcroExch.Document.11">
                  <p:embed/>
                </p:oleObj>
              </mc:Choice>
              <mc:Fallback>
                <p:oleObj name="Acrobat Document" showAsIcon="1" r:id="rId37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647191" y="177779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E270669F-8349-4EBE-9C3E-14087FC24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761061"/>
              </p:ext>
            </p:extLst>
          </p:nvPr>
        </p:nvGraphicFramePr>
        <p:xfrm>
          <a:off x="5682176" y="178614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8" name="Acrobat Document" showAsIcon="1" r:id="rId39" imgW="914271" imgH="828526" progId="AcroExch.Document.11">
                  <p:embed/>
                </p:oleObj>
              </mc:Choice>
              <mc:Fallback>
                <p:oleObj name="Acrobat Document" showAsIcon="1" r:id="rId39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5682176" y="178614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2299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85752" y="571486"/>
            <a:ext cx="8215338" cy="85725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主要工作内容</a:t>
            </a:r>
            <a:r>
              <a:rPr lang="en-US" altLang="zh-CN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</a:t>
            </a: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项目相关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3477531-FDD7-49EB-B332-56B27CC1FAC4}"/>
              </a:ext>
            </a:extLst>
          </p:cNvPr>
          <p:cNvGrpSpPr/>
          <p:nvPr/>
        </p:nvGrpSpPr>
        <p:grpSpPr>
          <a:xfrm>
            <a:off x="481781" y="1258889"/>
            <a:ext cx="3657598" cy="2850991"/>
            <a:chOff x="481781" y="1258889"/>
            <a:chExt cx="3657598" cy="285099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76C2DC8-8C8B-4FBF-A3EF-98825FAD11FD}"/>
                </a:ext>
              </a:extLst>
            </p:cNvPr>
            <p:cNvSpPr txBox="1"/>
            <p:nvPr/>
          </p:nvSpPr>
          <p:spPr>
            <a:xfrm>
              <a:off x="481781" y="1258889"/>
              <a:ext cx="2289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 car-service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接口开发</a:t>
              </a:r>
              <a:endParaRPr lang="zh-CN" altLang="en-US" b="1" dirty="0">
                <a:solidFill>
                  <a:srgbClr val="5CB5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87FEA76-E88C-456C-A4AC-FE2400767CB2}"/>
                </a:ext>
              </a:extLst>
            </p:cNvPr>
            <p:cNvGrpSpPr/>
            <p:nvPr/>
          </p:nvGrpSpPr>
          <p:grpSpPr>
            <a:xfrm>
              <a:off x="652741" y="1830240"/>
              <a:ext cx="3486638" cy="2279640"/>
              <a:chOff x="574085" y="1682760"/>
              <a:chExt cx="3486638" cy="2279640"/>
            </a:xfrm>
          </p:grpSpPr>
          <p:graphicFrame>
            <p:nvGraphicFramePr>
              <p:cNvPr id="18" name="图示 17">
                <a:extLst>
                  <a:ext uri="{FF2B5EF4-FFF2-40B4-BE49-F238E27FC236}">
                    <a16:creationId xmlns:a16="http://schemas.microsoft.com/office/drawing/2014/main" id="{4DB657BE-EFDF-4D09-9FB4-4531C8297FD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6427538"/>
                  </p:ext>
                </p:extLst>
              </p:nvPr>
            </p:nvGraphicFramePr>
            <p:xfrm>
              <a:off x="574085" y="1682760"/>
              <a:ext cx="3486638" cy="2279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aphicFrame>
            <p:nvGraphicFramePr>
              <p:cNvPr id="23" name="对象 22">
                <a:extLst>
                  <a:ext uri="{FF2B5EF4-FFF2-40B4-BE49-F238E27FC236}">
                    <a16:creationId xmlns:a16="http://schemas.microsoft.com/office/drawing/2014/main" id="{96FD6AD8-AB60-4FBC-A885-25043A4FCD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1865753"/>
                  </p:ext>
                </p:extLst>
              </p:nvPr>
            </p:nvGraphicFramePr>
            <p:xfrm>
              <a:off x="574085" y="1882239"/>
              <a:ext cx="1197159" cy="1084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62" name="Acrobat Document" showAsIcon="1" r:id="rId8" imgW="914271" imgH="828526" progId="AcroExch.Document.11">
                      <p:embed/>
                    </p:oleObj>
                  </mc:Choice>
                  <mc:Fallback>
                    <p:oleObj name="Acrobat Document" showAsIcon="1" r:id="rId8" imgW="914271" imgH="828526" progId="AcroExch.Document.11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574085" y="1882239"/>
                            <a:ext cx="1197159" cy="10849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BDFB13C-8BC4-407F-BABE-7F9D75125E80}"/>
              </a:ext>
            </a:extLst>
          </p:cNvPr>
          <p:cNvSpPr txBox="1"/>
          <p:nvPr/>
        </p:nvSpPr>
        <p:spPr>
          <a:xfrm>
            <a:off x="4393421" y="1249417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责任田的学习和维护</a:t>
            </a:r>
            <a:endParaRPr lang="zh-CN" altLang="en-US" b="1" dirty="0">
              <a:solidFill>
                <a:srgbClr val="5CB53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2227333-BB58-445C-BDDF-2981DFFBC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92" y="1723876"/>
            <a:ext cx="1899707" cy="216073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DE20101-2102-45A8-9DC6-35AF981B98CA}"/>
              </a:ext>
            </a:extLst>
          </p:cNvPr>
          <p:cNvSpPr txBox="1"/>
          <p:nvPr/>
        </p:nvSpPr>
        <p:spPr>
          <a:xfrm>
            <a:off x="4945715" y="417870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责任田前端页面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67CAD77-E80B-469C-BFC2-E6C5ACA35DA2}"/>
              </a:ext>
            </a:extLst>
          </p:cNvPr>
          <p:cNvSpPr txBox="1"/>
          <p:nvPr/>
        </p:nvSpPr>
        <p:spPr>
          <a:xfrm>
            <a:off x="6347503" y="2217054"/>
            <a:ext cx="2558714" cy="18928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在导师指导（注意从前端页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面查看接口调用情况、接口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的入参和返回值等）下，对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car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-service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工程下的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report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模块进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行学习和维护；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31708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85752" y="571486"/>
            <a:ext cx="8215338" cy="85725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主要工作内容</a:t>
            </a:r>
            <a:r>
              <a:rPr lang="en-US" altLang="zh-CN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</a:t>
            </a: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项目相关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0DD556-E55A-4B36-8B96-DCD3414CD4E2}"/>
              </a:ext>
            </a:extLst>
          </p:cNvPr>
          <p:cNvSpPr txBox="1"/>
          <p:nvPr/>
        </p:nvSpPr>
        <p:spPr>
          <a:xfrm>
            <a:off x="642910" y="1298218"/>
            <a:ext cx="316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car-device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模块的学习和维护</a:t>
            </a:r>
            <a:endParaRPr lang="zh-CN" altLang="en-US" b="1" dirty="0">
              <a:solidFill>
                <a:srgbClr val="5CB53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B1610D-8DD1-4050-A44F-6DC6A84922A3}"/>
              </a:ext>
            </a:extLst>
          </p:cNvPr>
          <p:cNvGrpSpPr/>
          <p:nvPr/>
        </p:nvGrpSpPr>
        <p:grpSpPr>
          <a:xfrm>
            <a:off x="2066558" y="1779638"/>
            <a:ext cx="4653725" cy="2552118"/>
            <a:chOff x="2239647" y="1838631"/>
            <a:chExt cx="4653725" cy="255211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4297023-B6C4-423F-960E-D98C91408FCE}"/>
                </a:ext>
              </a:extLst>
            </p:cNvPr>
            <p:cNvGrpSpPr/>
            <p:nvPr/>
          </p:nvGrpSpPr>
          <p:grpSpPr>
            <a:xfrm>
              <a:off x="2312860" y="1838631"/>
              <a:ext cx="4580512" cy="2552118"/>
              <a:chOff x="2312860" y="1838631"/>
              <a:chExt cx="4580512" cy="255211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91CC7C9-8117-4296-B4A1-F02DEC716D6B}"/>
                  </a:ext>
                </a:extLst>
              </p:cNvPr>
              <p:cNvSpPr/>
              <p:nvPr/>
            </p:nvSpPr>
            <p:spPr>
              <a:xfrm>
                <a:off x="2312860" y="1838631"/>
                <a:ext cx="1147924" cy="911125"/>
              </a:xfrm>
              <a:prstGeom prst="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48BD4A8-3D37-4039-A628-B36E49D4EB05}"/>
                  </a:ext>
                </a:extLst>
              </p:cNvPr>
              <p:cNvSpPr/>
              <p:nvPr/>
            </p:nvSpPr>
            <p:spPr>
              <a:xfrm>
                <a:off x="3500981" y="2618510"/>
                <a:ext cx="3312773" cy="1535788"/>
              </a:xfrm>
              <a:custGeom>
                <a:avLst/>
                <a:gdLst>
                  <a:gd name="connsiteX0" fmla="*/ 0 w 2664554"/>
                  <a:gd name="connsiteY0" fmla="*/ 0 h 1370489"/>
                  <a:gd name="connsiteX1" fmla="*/ 2664554 w 2664554"/>
                  <a:gd name="connsiteY1" fmla="*/ 0 h 1370489"/>
                  <a:gd name="connsiteX2" fmla="*/ 2664554 w 2664554"/>
                  <a:gd name="connsiteY2" fmla="*/ 1370489 h 1370489"/>
                  <a:gd name="connsiteX3" fmla="*/ 0 w 2664554"/>
                  <a:gd name="connsiteY3" fmla="*/ 1370489 h 1370489"/>
                  <a:gd name="connsiteX4" fmla="*/ 0 w 2664554"/>
                  <a:gd name="connsiteY4" fmla="*/ 0 h 137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4554" h="1370489">
                    <a:moveTo>
                      <a:pt x="0" y="0"/>
                    </a:moveTo>
                    <a:lnTo>
                      <a:pt x="2664554" y="0"/>
                    </a:lnTo>
                    <a:lnTo>
                      <a:pt x="2664554" y="1370489"/>
                    </a:lnTo>
                    <a:lnTo>
                      <a:pt x="0" y="137048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defTabSz="62230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通过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学习</a:t>
                </a:r>
                <a:r>
                  <a:rPr lang="en-US" altLang="zh-CN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car-device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car-logic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以及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car-service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模块代码，理解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JT808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协议下数据的上下行流程；</a:t>
                </a:r>
                <a:endParaRPr lang="en-US" altLang="zh-CN" sz="1400" kern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根据</a:t>
                </a:r>
                <a:r>
                  <a:rPr lang="en-US" altLang="zh-CN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car-device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工程，对平台已实现</a:t>
                </a:r>
                <a:r>
                  <a:rPr lang="en-US" altLang="zh-CN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808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协议消息体进行总结学习；</a:t>
                </a:r>
                <a:endParaRPr lang="en-US" altLang="zh-CN" sz="1400" kern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定位和分析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测试部提的问题。</a:t>
                </a:r>
                <a:endParaRPr lang="en-US" altLang="zh-CN" sz="1400" kern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半闭框 8">
                <a:extLst>
                  <a:ext uri="{FF2B5EF4-FFF2-40B4-BE49-F238E27FC236}">
                    <a16:creationId xmlns:a16="http://schemas.microsoft.com/office/drawing/2014/main" id="{6C8BC7D2-2676-401B-B676-CCA71AB1832F}"/>
                  </a:ext>
                </a:extLst>
              </p:cNvPr>
              <p:cNvSpPr/>
              <p:nvPr/>
            </p:nvSpPr>
            <p:spPr>
              <a:xfrm>
                <a:off x="3371381" y="2513306"/>
                <a:ext cx="532860" cy="532997"/>
              </a:xfrm>
              <a:prstGeom prst="halfFrame">
                <a:avLst>
                  <a:gd name="adj1" fmla="val 25770"/>
                  <a:gd name="adj2" fmla="val 257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半闭框 9">
                <a:extLst>
                  <a:ext uri="{FF2B5EF4-FFF2-40B4-BE49-F238E27FC236}">
                    <a16:creationId xmlns:a16="http://schemas.microsoft.com/office/drawing/2014/main" id="{969C9AE3-CEBA-49C3-8B85-9DC37936CE52}"/>
                  </a:ext>
                </a:extLst>
              </p:cNvPr>
              <p:cNvSpPr/>
              <p:nvPr/>
            </p:nvSpPr>
            <p:spPr>
              <a:xfrm rot="5400000">
                <a:off x="6360443" y="2513375"/>
                <a:ext cx="532997" cy="532860"/>
              </a:xfrm>
              <a:prstGeom prst="halfFrame">
                <a:avLst>
                  <a:gd name="adj1" fmla="val 25770"/>
                  <a:gd name="adj2" fmla="val 257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2451115"/>
                  <a:satOff val="-3409"/>
                  <a:lumOff val="-1307"/>
                  <a:alphaOff val="0"/>
                </a:schemeClr>
              </a:fillRef>
              <a:effectRef idx="3">
                <a:schemeClr val="accent5">
                  <a:hueOff val="-2451115"/>
                  <a:satOff val="-3409"/>
                  <a:lumOff val="-1307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半闭框 10">
                <a:extLst>
                  <a:ext uri="{FF2B5EF4-FFF2-40B4-BE49-F238E27FC236}">
                    <a16:creationId xmlns:a16="http://schemas.microsoft.com/office/drawing/2014/main" id="{81CD9A06-C054-4CCB-80DA-FE487C576D77}"/>
                  </a:ext>
                </a:extLst>
              </p:cNvPr>
              <p:cNvSpPr/>
              <p:nvPr/>
            </p:nvSpPr>
            <p:spPr>
              <a:xfrm rot="16200000">
                <a:off x="3371312" y="3857821"/>
                <a:ext cx="532997" cy="532860"/>
              </a:xfrm>
              <a:prstGeom prst="halfFrame">
                <a:avLst>
                  <a:gd name="adj1" fmla="val 25770"/>
                  <a:gd name="adj2" fmla="val 257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4902230"/>
                  <a:satOff val="-6819"/>
                  <a:lumOff val="-2615"/>
                  <a:alphaOff val="0"/>
                </a:schemeClr>
              </a:fillRef>
              <a:effectRef idx="3">
                <a:schemeClr val="accent5">
                  <a:hueOff val="-4902230"/>
                  <a:satOff val="-6819"/>
                  <a:lumOff val="-2615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半闭框 11">
                <a:extLst>
                  <a:ext uri="{FF2B5EF4-FFF2-40B4-BE49-F238E27FC236}">
                    <a16:creationId xmlns:a16="http://schemas.microsoft.com/office/drawing/2014/main" id="{582CE6D1-DDBF-460A-927C-DBF43B0B9862}"/>
                  </a:ext>
                </a:extLst>
              </p:cNvPr>
              <p:cNvSpPr/>
              <p:nvPr/>
            </p:nvSpPr>
            <p:spPr>
              <a:xfrm rot="10800000">
                <a:off x="6360511" y="3857752"/>
                <a:ext cx="532860" cy="532997"/>
              </a:xfrm>
              <a:prstGeom prst="halfFrame">
                <a:avLst>
                  <a:gd name="adj1" fmla="val 25770"/>
                  <a:gd name="adj2" fmla="val 257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7353344"/>
                  <a:satOff val="-10228"/>
                  <a:lumOff val="-3922"/>
                  <a:alphaOff val="0"/>
                </a:schemeClr>
              </a:fillRef>
              <a:effectRef idx="3">
                <a:schemeClr val="accent5">
                  <a:hueOff val="-7353344"/>
                  <a:satOff val="-10228"/>
                  <a:lumOff val="-3922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65FEEA80-FBED-426C-85A7-E5A1F0365DE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7123687"/>
                </p:ext>
              </p:extLst>
            </p:nvPr>
          </p:nvGraphicFramePr>
          <p:xfrm>
            <a:off x="2239647" y="1958846"/>
            <a:ext cx="1147924" cy="1040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5" name="Acrobat Document" showAsIcon="1" r:id="rId3" imgW="914271" imgH="828526" progId="AcroExch.Document.11">
                    <p:embed/>
                  </p:oleObj>
                </mc:Choice>
                <mc:Fallback>
                  <p:oleObj name="Acrobat Document" showAsIcon="1" r:id="rId3" imgW="914271" imgH="828526" progId="AcroExch.Document.11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C64DDB65-79FC-46A1-84B7-87B81C4102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39647" y="1958846"/>
                          <a:ext cx="1147924" cy="10403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2337920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1246</Words>
  <Application>Microsoft Office PowerPoint</Application>
  <PresentationFormat>全屏显示(16:9)</PresentationFormat>
  <Paragraphs>186</Paragraphs>
  <Slides>14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楷体</vt:lpstr>
      <vt:lpstr>微软雅黑</vt:lpstr>
      <vt:lpstr>微软雅黑</vt:lpstr>
      <vt:lpstr>Arial</vt:lpstr>
      <vt:lpstr>Calibri</vt:lpstr>
      <vt:lpstr>Calibri Light</vt:lpstr>
      <vt:lpstr>Times New Roman</vt:lpstr>
      <vt:lpstr>Office 主题</vt:lpstr>
      <vt:lpstr>自定义设计方案</vt:lpstr>
      <vt:lpstr>1_自定义设计方案</vt:lpstr>
      <vt:lpstr>2_自定义设计方案</vt:lpstr>
      <vt:lpstr>3_自定义设计方案</vt:lpstr>
      <vt:lpstr>Acrobat Document</vt:lpstr>
      <vt:lpstr>PowerPoint 演示文稿</vt:lpstr>
      <vt:lpstr>PowerPoint 演示文稿</vt:lpstr>
      <vt:lpstr>培养计划和转正目标回顾</vt:lpstr>
      <vt:lpstr>培养计划和转正目标回顾</vt:lpstr>
      <vt:lpstr>培养计划和转正目标回顾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20131101111</dc:creator>
  <cp:lastModifiedBy>Baron Ouyang欧阳晓通</cp:lastModifiedBy>
  <cp:revision>383</cp:revision>
  <dcterms:created xsi:type="dcterms:W3CDTF">2016-11-07T02:31:00Z</dcterms:created>
  <dcterms:modified xsi:type="dcterms:W3CDTF">2020-01-06T12:49:02Z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